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39"/>
  </p:notesMasterIdLst>
  <p:sldIdLst>
    <p:sldId id="256" r:id="rId4"/>
    <p:sldId id="402" r:id="rId5"/>
    <p:sldId id="276" r:id="rId6"/>
    <p:sldId id="301" r:id="rId7"/>
    <p:sldId id="303" r:id="rId8"/>
    <p:sldId id="423" r:id="rId9"/>
    <p:sldId id="306" r:id="rId10"/>
    <p:sldId id="307" r:id="rId11"/>
    <p:sldId id="424" r:id="rId12"/>
    <p:sldId id="425" r:id="rId13"/>
    <p:sldId id="426" r:id="rId14"/>
    <p:sldId id="427" r:id="rId15"/>
    <p:sldId id="305" r:id="rId16"/>
    <p:sldId id="308" r:id="rId17"/>
    <p:sldId id="309" r:id="rId18"/>
    <p:sldId id="310" r:id="rId19"/>
    <p:sldId id="311" r:id="rId20"/>
    <p:sldId id="428" r:id="rId21"/>
    <p:sldId id="315" r:id="rId22"/>
    <p:sldId id="316" r:id="rId23"/>
    <p:sldId id="317" r:id="rId24"/>
    <p:sldId id="318" r:id="rId25"/>
    <p:sldId id="429" r:id="rId26"/>
    <p:sldId id="430" r:id="rId27"/>
    <p:sldId id="314" r:id="rId28"/>
    <p:sldId id="319" r:id="rId29"/>
    <p:sldId id="320" r:id="rId30"/>
    <p:sldId id="321" r:id="rId31"/>
    <p:sldId id="324" r:id="rId32"/>
    <p:sldId id="328" r:id="rId33"/>
    <p:sldId id="329" r:id="rId34"/>
    <p:sldId id="330" r:id="rId35"/>
    <p:sldId id="331" r:id="rId36"/>
    <p:sldId id="419" r:id="rId37"/>
    <p:sldId id="409" r:id="rId38"/>
  </p:sldIdLst>
  <p:sldSz cx="12188825" cy="6858000"/>
  <p:notesSz cx="6858000" cy="9144000"/>
  <p:embeddedFontLst>
    <p:embeddedFont>
      <p:font typeface="Arial Black" panose="020B0A04020102020204" pitchFamily="34" charset="0"/>
      <p:regular r:id="rId40"/>
      <p:bold r:id="rId41"/>
    </p:embeddedFont>
    <p:embeddedFont>
      <p:font typeface="Cambria" panose="02040503050406030204" pitchFamily="18" charset="0"/>
      <p:regular r:id="rId42"/>
      <p:bold r:id="rId43"/>
      <p:italic r:id="rId44"/>
      <p:boldItalic r:id="rId45"/>
    </p:embeddedFont>
    <p:embeddedFont>
      <p:font typeface="Cooper Black" panose="0208090404030B020404" pitchFamily="18" charset="0"/>
      <p:regular r:id="rId46"/>
    </p:embeddedFont>
    <p:embeddedFont>
      <p:font typeface="Corben" panose="020B0604020202020204" charset="0"/>
      <p:bold r:id="rId47"/>
    </p:embeddedFont>
    <p:embeddedFont>
      <p:font typeface="Open Sans" panose="020B0606030504020204" pitchFamily="34" charset="0"/>
      <p:regular r:id="rId48"/>
      <p:bold r:id="rId49"/>
      <p:italic r:id="rId50"/>
      <p:boldItalic r:id="rId51"/>
    </p:embeddedFont>
    <p:embeddedFont>
      <p:font typeface="Quattrocento Sans" panose="020B0502050000020003" pitchFamily="34"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Segoe UI Light" panose="020B0502040204020203" pitchFamily="34"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2.xml"/><Relationship Id="rId61" Type="http://schemas.openxmlformats.org/officeDocument/2006/relationships/font" Target="fonts/font22.fntdata"/><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5.xml"/><Relationship Id="rId51" Type="http://schemas.openxmlformats.org/officeDocument/2006/relationships/font" Target="fonts/font12.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6" name="Google Shape;117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1" name="Google Shape;123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7/22/2025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7/22/2025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98635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3078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 id="214748374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7/22/2025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710.png"/><Relationship Id="rId5" Type="http://schemas.openxmlformats.org/officeDocument/2006/relationships/customXml" Target="../ink/ink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4.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711.png"/><Relationship Id="rId5" Type="http://schemas.openxmlformats.org/officeDocument/2006/relationships/customXml" Target="../ink/ink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s://help.sap.com/doc/saphelp_nw75/7.5.5/en-US/63/0ce9b386b84e80bfade96779fbaeec/content.htm?no_cache=true"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ui5.sap.com/#/topic/1cf5c7f5b81c4cb3ba98fd14314d4504"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2.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tiff"/><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DAY-3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Brownfield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writing your own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already have Business logic with you and you want to use that business logic to perform transactional capability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are own your own to manage your implementation.</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Greenfield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using the framework provided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do not have Business logic with you and you want system to create business logic for you automatically.</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02. 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01. Un-Managed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89C937-1B4B-920E-79E9-144F18372384}"/>
              </a:ext>
            </a:extLst>
          </p:cNvPr>
          <p:cNvPicPr>
            <a:picLocks noChangeAspect="1"/>
          </p:cNvPicPr>
          <p:nvPr/>
        </p:nvPicPr>
        <p:blipFill>
          <a:blip r:embed="rId4"/>
          <a:stretch>
            <a:fillRect/>
          </a:stretch>
        </p:blipFill>
        <p:spPr>
          <a:xfrm>
            <a:off x="1433047" y="3656732"/>
            <a:ext cx="4229317" cy="26163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6"/>
          <p:cNvSpPr txBox="1">
            <a:spLocks noGrp="1"/>
          </p:cNvSpPr>
          <p:nvPr>
            <p:ph type="title"/>
          </p:nvPr>
        </p:nvSpPr>
        <p:spPr>
          <a:xfrm>
            <a:off x="193610" y="138229"/>
            <a:ext cx="9421946" cy="5282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33C0B"/>
              </a:buClr>
              <a:buSzPct val="100000"/>
              <a:buFont typeface="Corben"/>
              <a:buNone/>
            </a:pPr>
            <a:r>
              <a:rPr lang="en-US" sz="3600" dirty="0">
                <a:solidFill>
                  <a:srgbClr val="FFC000"/>
                </a:solidFill>
                <a:latin typeface="Cooper Black" panose="0208090404030B020404" pitchFamily="18" charset="0"/>
                <a:ea typeface="Corben"/>
                <a:cs typeface="Corben"/>
                <a:sym typeface="Corben"/>
              </a:rPr>
              <a:t>Annotation Documentation</a:t>
            </a:r>
            <a:endParaRPr sz="3600" dirty="0">
              <a:solidFill>
                <a:srgbClr val="FFC000"/>
              </a:solidFill>
              <a:latin typeface="Cooper Black" panose="0208090404030B020404" pitchFamily="18" charset="0"/>
              <a:ea typeface="Corben"/>
              <a:cs typeface="Corben"/>
              <a:sym typeface="Corben"/>
            </a:endParaRPr>
          </a:p>
        </p:txBody>
      </p:sp>
      <p:sp>
        <p:nvSpPr>
          <p:cNvPr id="1448" name="Google Shape;1448;p66"/>
          <p:cNvSpPr txBox="1"/>
          <p:nvPr/>
        </p:nvSpPr>
        <p:spPr>
          <a:xfrm>
            <a:off x="323766" y="781740"/>
            <a:ext cx="11503204" cy="440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https://help.sap.com/doc/saphelp_nw75/7.5.5/en-US/63/0ce9b386b84e80bfade96779fbaeec/content.htm?no_cache=true</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https://ui5.sap.com/#/topic/1cf5c7f5b81c4cb3ba98fd14314d4504</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@UI.SelectionField – Create filter fields on screen 1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@UI.LineItem – Create Columns on first Screen (Table area on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@UI.HeaderInfo – Provide title to the table and arrange header for the object page (second screen)</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@UI.Facets – To create tabs on the object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@UI.Identification – can only be one, Configure default fields on object page (inside facet)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@UI.FieldGroup – To create field groups (group of fields) in a block with label and text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@UI.datapoint – to create a single value to be displayed in a chart or on top of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@UI.Chart – to create a chart with a particular chart type</a:t>
            </a:r>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grpSp>
        <p:nvGrpSpPr>
          <p:cNvPr id="46" name="Group 45">
            <a:extLst>
              <a:ext uri="{FF2B5EF4-FFF2-40B4-BE49-F238E27FC236}">
                <a16:creationId xmlns:a16="http://schemas.microsoft.com/office/drawing/2014/main" id="{B3155E1E-EB45-42B6-B07E-C23358DA10AA}"/>
              </a:ext>
            </a:extLst>
          </p:cNvPr>
          <p:cNvGrpSpPr/>
          <p:nvPr/>
        </p:nvGrpSpPr>
        <p:grpSpPr>
          <a:xfrm>
            <a:off x="7255772" y="1076224"/>
            <a:ext cx="2597506" cy="898390"/>
            <a:chOff x="7185683" y="1017588"/>
            <a:chExt cx="2597506" cy="898390"/>
          </a:xfrm>
        </p:grpSpPr>
        <p:sp>
          <p:nvSpPr>
            <p:cNvPr id="40" name="Rectangle 39">
              <a:extLst>
                <a:ext uri="{FF2B5EF4-FFF2-40B4-BE49-F238E27FC236}">
                  <a16:creationId xmlns:a16="http://schemas.microsoft.com/office/drawing/2014/main" id="{1DFA8C6F-CF3A-4578-B613-2250B6DE52AE}"/>
                </a:ext>
              </a:extLst>
            </p:cNvPr>
            <p:cNvSpPr/>
            <p:nvPr/>
          </p:nvSpPr>
          <p:spPr>
            <a:xfrm>
              <a:off x="7185683" y="1392758"/>
              <a:ext cx="2597506" cy="523220"/>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Restful Application Programming Model</a:t>
              </a:r>
            </a:p>
          </p:txBody>
        </p:sp>
        <p:sp>
          <p:nvSpPr>
            <p:cNvPr id="45" name="Rectangle 44">
              <a:extLst>
                <a:ext uri="{FF2B5EF4-FFF2-40B4-BE49-F238E27FC236}">
                  <a16:creationId xmlns:a16="http://schemas.microsoft.com/office/drawing/2014/main" id="{8D598D36-C5FC-4900-B880-D9AEBB01296E}"/>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Recap : RAP</a:t>
              </a:r>
            </a:p>
          </p:txBody>
        </p:sp>
      </p:grpSp>
      <p:grpSp>
        <p:nvGrpSpPr>
          <p:cNvPr id="47" name="Group 46">
            <a:extLst>
              <a:ext uri="{FF2B5EF4-FFF2-40B4-BE49-F238E27FC236}">
                <a16:creationId xmlns:a16="http://schemas.microsoft.com/office/drawing/2014/main" id="{1D927D5A-E4D3-46B8-9875-1811113ACA91}"/>
              </a:ext>
            </a:extLst>
          </p:cNvPr>
          <p:cNvGrpSpPr/>
          <p:nvPr/>
        </p:nvGrpSpPr>
        <p:grpSpPr>
          <a:xfrm>
            <a:off x="7712976" y="2373010"/>
            <a:ext cx="2597506" cy="898390"/>
            <a:chOff x="7185683" y="1017588"/>
            <a:chExt cx="2597506" cy="898390"/>
          </a:xfrm>
        </p:grpSpPr>
        <p:sp>
          <p:nvSpPr>
            <p:cNvPr id="48" name="Rectangle 47">
              <a:extLst>
                <a:ext uri="{FF2B5EF4-FFF2-40B4-BE49-F238E27FC236}">
                  <a16:creationId xmlns:a16="http://schemas.microsoft.com/office/drawing/2014/main" id="{217B2D8D-BBE3-4C18-AD84-13239D31B398}"/>
                </a:ext>
              </a:extLst>
            </p:cNvPr>
            <p:cNvSpPr/>
            <p:nvPr/>
          </p:nvSpPr>
          <p:spPr>
            <a:xfrm>
              <a:off x="7185683" y="1392758"/>
              <a:ext cx="2597506" cy="523220"/>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Our demo use case for travel data model</a:t>
              </a:r>
            </a:p>
          </p:txBody>
        </p:sp>
        <p:sp>
          <p:nvSpPr>
            <p:cNvPr id="49" name="Rectangle 48">
              <a:extLst>
                <a:ext uri="{FF2B5EF4-FFF2-40B4-BE49-F238E27FC236}">
                  <a16:creationId xmlns:a16="http://schemas.microsoft.com/office/drawing/2014/main" id="{C0874C99-87AF-460C-9044-B8539EAC1769}"/>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Use Case</a:t>
              </a:r>
            </a:p>
          </p:txBody>
        </p:sp>
      </p:grpSp>
      <p:grpSp>
        <p:nvGrpSpPr>
          <p:cNvPr id="50" name="Group 49">
            <a:extLst>
              <a:ext uri="{FF2B5EF4-FFF2-40B4-BE49-F238E27FC236}">
                <a16:creationId xmlns:a16="http://schemas.microsoft.com/office/drawing/2014/main" id="{13AECD8D-19D4-4552-9152-D3067AB9B8CE}"/>
              </a:ext>
            </a:extLst>
          </p:cNvPr>
          <p:cNvGrpSpPr/>
          <p:nvPr/>
        </p:nvGrpSpPr>
        <p:grpSpPr>
          <a:xfrm>
            <a:off x="8211739" y="3578356"/>
            <a:ext cx="2597506" cy="898390"/>
            <a:chOff x="7185683" y="1017588"/>
            <a:chExt cx="2597506" cy="898390"/>
          </a:xfrm>
        </p:grpSpPr>
        <p:sp>
          <p:nvSpPr>
            <p:cNvPr id="51" name="Rectangle 50">
              <a:extLst>
                <a:ext uri="{FF2B5EF4-FFF2-40B4-BE49-F238E27FC236}">
                  <a16:creationId xmlns:a16="http://schemas.microsoft.com/office/drawing/2014/main" id="{D838B753-BCA5-4AB5-BE05-5511E485C438}"/>
                </a:ext>
              </a:extLst>
            </p:cNvPr>
            <p:cNvSpPr/>
            <p:nvPr/>
          </p:nvSpPr>
          <p:spPr>
            <a:xfrm>
              <a:off x="7185683" y="1392758"/>
              <a:ext cx="2597506" cy="523220"/>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Create entities, and RAP BO for managed scenario</a:t>
              </a:r>
            </a:p>
          </p:txBody>
        </p:sp>
        <p:sp>
          <p:nvSpPr>
            <p:cNvPr id="52" name="Rectangle 51">
              <a:extLst>
                <a:ext uri="{FF2B5EF4-FFF2-40B4-BE49-F238E27FC236}">
                  <a16:creationId xmlns:a16="http://schemas.microsoft.com/office/drawing/2014/main" id="{20C13AF4-68B6-4226-9401-EDB6ED0540C2}"/>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Create Managed App</a:t>
              </a:r>
            </a:p>
          </p:txBody>
        </p:sp>
      </p:gr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3</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46"/>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RAP – The Big picture</a:t>
            </a:r>
            <a:endParaRPr dirty="0">
              <a:solidFill>
                <a:srgbClr val="FFC000"/>
              </a:solidFill>
              <a:latin typeface="Cooper Black" panose="0208090404030B020404" pitchFamily="18" charset="0"/>
            </a:endParaRPr>
          </a:p>
        </p:txBody>
      </p:sp>
      <p:pic>
        <p:nvPicPr>
          <p:cNvPr id="1179" name="Google Shape;1179;p46"/>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81" name="Google Shape;1181;p46"/>
          <p:cNvPicPr preferRelativeResize="0"/>
          <p:nvPr/>
        </p:nvPicPr>
        <p:blipFill rotWithShape="1">
          <a:blip r:embed="rId4">
            <a:alphaModFix/>
          </a:blip>
          <a:srcRect/>
          <a:stretch/>
        </p:blipFill>
        <p:spPr>
          <a:xfrm>
            <a:off x="633319" y="1020497"/>
            <a:ext cx="10644834" cy="5419663"/>
          </a:xfrm>
          <a:prstGeom prst="rect">
            <a:avLst/>
          </a:prstGeom>
          <a:noFill/>
          <a:ln>
            <a:noFill/>
          </a:ln>
        </p:spPr>
      </p:pic>
      <p:sp>
        <p:nvSpPr>
          <p:cNvPr id="1182" name="Google Shape;1182;p46"/>
          <p:cNvSpPr/>
          <p:nvPr/>
        </p:nvSpPr>
        <p:spPr>
          <a:xfrm rot="-5400000">
            <a:off x="1350009" y="2774212"/>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46"/>
          <p:cNvSpPr/>
          <p:nvPr/>
        </p:nvSpPr>
        <p:spPr>
          <a:xfrm rot="-5400000">
            <a:off x="1350008" y="5005878"/>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184" name="Google Shape;1184;p46" descr="Want Clipart Consumer Market - Consumer Vs Industrial Marketing, HD Png  Download , Transparent Png Image - PNGitem"/>
          <p:cNvPicPr preferRelativeResize="0"/>
          <p:nvPr/>
        </p:nvPicPr>
        <p:blipFill rotWithShape="1">
          <a:blip r:embed="rId5">
            <a:alphaModFix/>
          </a:blip>
          <a:srcRect/>
          <a:stretch/>
        </p:blipFill>
        <p:spPr>
          <a:xfrm>
            <a:off x="6814305" y="76799"/>
            <a:ext cx="2735591" cy="943697"/>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8"/>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What is a Business Object</a:t>
            </a:r>
            <a:endParaRPr dirty="0">
              <a:solidFill>
                <a:srgbClr val="FFC000"/>
              </a:solidFill>
              <a:latin typeface="Cooper Black" panose="0208090404030B020404" pitchFamily="18" charset="0"/>
            </a:endParaRPr>
          </a:p>
        </p:txBody>
      </p:sp>
      <p:pic>
        <p:nvPicPr>
          <p:cNvPr id="1195" name="Google Shape;1195;p48"/>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97" name="Google Shape;1197;p48"/>
          <p:cNvPicPr preferRelativeResize="0"/>
          <p:nvPr/>
        </p:nvPicPr>
        <p:blipFill rotWithShape="1">
          <a:blip r:embed="rId4">
            <a:alphaModFix/>
          </a:blip>
          <a:srcRect/>
          <a:stretch/>
        </p:blipFill>
        <p:spPr>
          <a:xfrm>
            <a:off x="983176" y="1077355"/>
            <a:ext cx="9622388" cy="5394023"/>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rtl="0">
              <a:spcBef>
                <a:spcPts val="0"/>
              </a:spcBef>
              <a:spcAft>
                <a:spcPts val="0"/>
              </a:spcAft>
              <a:buNone/>
            </a:pPr>
            <a:r>
              <a:rPr lang="en-US" sz="2000" b="1">
                <a:solidFill>
                  <a:schemeClr val="dk1"/>
                </a:solidFill>
                <a:latin typeface="Calibri"/>
                <a:ea typeface="Calibri"/>
                <a:cs typeface="Calibri"/>
                <a:sym typeface="Calibri"/>
              </a:rPr>
              <a:t>Brownfield Implementation</a:t>
            </a:r>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writing your own logic</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already have Business logic with you and you want to use that business logic to perform transactional capability</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are own your own to manage your implementation.</a:t>
            </a:r>
            <a:endParaRPr sz="1600">
              <a:solidFill>
                <a:schemeClr val="dk1"/>
              </a:solidFill>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Greenfield Implementation</a:t>
            </a:r>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using the framework provided implementation</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do not have Business logic with you and you want system to create business logic for you automatically.</a:t>
            </a:r>
            <a:endParaRPr sz="1600">
              <a:solidFill>
                <a:schemeClr val="dk1"/>
              </a:solidFill>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02. Managed Scenario</a:t>
            </a:r>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01. Un-Managed Scenario</a:t>
            </a:r>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1"/>
          <p:cNvSpPr txBox="1">
            <a:spLocks noGrp="1"/>
          </p:cNvSpPr>
          <p:nvPr>
            <p:ph type="title"/>
          </p:nvPr>
        </p:nvSpPr>
        <p:spPr>
          <a:xfrm>
            <a:off x="391076" y="162752"/>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BO Runtime Implementation Types</a:t>
            </a:r>
            <a:endParaRPr dirty="0">
              <a:solidFill>
                <a:srgbClr val="FFC000"/>
              </a:solidFill>
              <a:latin typeface="Cooper Black" panose="0208090404030B020404" pitchFamily="18" charset="0"/>
            </a:endParaRPr>
          </a:p>
        </p:txBody>
      </p:sp>
      <p:pic>
        <p:nvPicPr>
          <p:cNvPr id="1226" name="Google Shape;1226;p51"/>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228" name="Google Shape;1228;p51"/>
          <p:cNvPicPr preferRelativeResize="0"/>
          <p:nvPr/>
        </p:nvPicPr>
        <p:blipFill rotWithShape="1">
          <a:blip r:embed="rId4">
            <a:alphaModFix/>
          </a:blip>
          <a:srcRect/>
          <a:stretch/>
        </p:blipFill>
        <p:spPr>
          <a:xfrm>
            <a:off x="616585" y="1325166"/>
            <a:ext cx="10955657" cy="4586444"/>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52" descr="File:Solid white.svg - Wikimedia Commons"/>
          <p:cNvPicPr preferRelativeResize="0"/>
          <p:nvPr/>
        </p:nvPicPr>
        <p:blipFill rotWithShape="1">
          <a:blip r:embed="rId3">
            <a:alphaModFix/>
          </a:blip>
          <a:srcRect/>
          <a:stretch/>
        </p:blipFill>
        <p:spPr>
          <a:xfrm rot="5400000">
            <a:off x="2652617" y="-2677513"/>
            <a:ext cx="6883591" cy="12185650"/>
          </a:xfrm>
          <a:prstGeom prst="rect">
            <a:avLst/>
          </a:prstGeom>
          <a:noFill/>
          <a:ln>
            <a:noFill/>
          </a:ln>
        </p:spPr>
      </p:pic>
      <p:sp>
        <p:nvSpPr>
          <p:cNvPr id="1234" name="Google Shape;1234;p52"/>
          <p:cNvSpPr txBox="1">
            <a:spLocks noGrp="1"/>
          </p:cNvSpPr>
          <p:nvPr>
            <p:ph type="title"/>
          </p:nvPr>
        </p:nvSpPr>
        <p:spPr>
          <a:xfrm>
            <a:off x="610870" y="202880"/>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Explanation of Flight Data Model</a:t>
            </a:r>
            <a:endParaRPr dirty="0">
              <a:solidFill>
                <a:srgbClr val="FFC000"/>
              </a:solidFill>
              <a:latin typeface="Cooper Black" panose="0208090404030B020404" pitchFamily="18" charset="0"/>
            </a:endParaRPr>
          </a:p>
        </p:txBody>
      </p:sp>
      <p:pic>
        <p:nvPicPr>
          <p:cNvPr id="1235" name="Google Shape;1235;p52"/>
          <p:cNvPicPr preferRelativeResize="0"/>
          <p:nvPr/>
        </p:nvPicPr>
        <p:blipFill rotWithShape="1">
          <a:blip r:embed="rId4">
            <a:alphaModFix/>
          </a:blip>
          <a:srcRect/>
          <a:stretch/>
        </p:blipFill>
        <p:spPr>
          <a:xfrm>
            <a:off x="11379302" y="57696"/>
            <a:ext cx="716512" cy="707702"/>
          </a:xfrm>
          <a:prstGeom prst="rect">
            <a:avLst/>
          </a:prstGeom>
          <a:noFill/>
          <a:ln>
            <a:noFill/>
          </a:ln>
        </p:spPr>
      </p:pic>
      <p:pic>
        <p:nvPicPr>
          <p:cNvPr id="1237" name="Google Shape;1237;p52"/>
          <p:cNvPicPr preferRelativeResize="0"/>
          <p:nvPr/>
        </p:nvPicPr>
        <p:blipFill rotWithShape="1">
          <a:blip r:embed="rId5">
            <a:alphaModFix/>
          </a:blip>
          <a:srcRect/>
          <a:stretch/>
        </p:blipFill>
        <p:spPr>
          <a:xfrm>
            <a:off x="619151" y="1053355"/>
            <a:ext cx="11162414" cy="4384558"/>
          </a:xfrm>
          <a:prstGeom prst="rect">
            <a:avLst/>
          </a:prstGeom>
          <a:noFill/>
          <a:ln>
            <a:noFill/>
          </a:ln>
        </p:spPr>
      </p:pic>
      <p:sp>
        <p:nvSpPr>
          <p:cNvPr id="1238" name="Google Shape;1238;p52"/>
          <p:cNvSpPr/>
          <p:nvPr/>
        </p:nvSpPr>
        <p:spPr>
          <a:xfrm>
            <a:off x="610870" y="5466179"/>
            <a:ext cx="107684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Data is not found in these Table’s please execute Data Generator Class “/dmo/cl_flight_data_generator”</a:t>
            </a:r>
            <a:endParaRPr/>
          </a:p>
        </p:txBody>
      </p:sp>
      <p:sp>
        <p:nvSpPr>
          <p:cNvPr id="1239" name="Google Shape;1239;p52"/>
          <p:cNvSpPr txBox="1"/>
          <p:nvPr/>
        </p:nvSpPr>
        <p:spPr>
          <a:xfrm>
            <a:off x="2205980"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0" name="Google Shape;1240;p52"/>
          <p:cNvSpPr txBox="1"/>
          <p:nvPr/>
        </p:nvSpPr>
        <p:spPr>
          <a:xfrm>
            <a:off x="5571074" y="1772816"/>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1" name="Google Shape;1241;p52"/>
          <p:cNvSpPr txBox="1"/>
          <p:nvPr/>
        </p:nvSpPr>
        <p:spPr>
          <a:xfrm>
            <a:off x="5518348"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3158</Words>
  <Application>Microsoft Office PowerPoint</Application>
  <PresentationFormat>Custom</PresentationFormat>
  <Paragraphs>310</Paragraphs>
  <Slides>35</Slides>
  <Notes>33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35</vt:i4>
      </vt:variant>
    </vt:vector>
  </HeadingPairs>
  <TitlesOfParts>
    <vt:vector size="48" baseType="lpstr">
      <vt:lpstr>Quattrocento Sans</vt:lpstr>
      <vt:lpstr>Corben</vt:lpstr>
      <vt:lpstr>Cambria</vt:lpstr>
      <vt:lpstr>Arial Black</vt:lpstr>
      <vt:lpstr>Open Sans</vt:lpstr>
      <vt:lpstr>Arial</vt:lpstr>
      <vt:lpstr>Cooper Black</vt:lpstr>
      <vt:lpstr>Segoe UI Light</vt:lpstr>
      <vt:lpstr>Segoe UI</vt:lpstr>
      <vt:lpstr>Calibri</vt:lpstr>
      <vt:lpstr>Office Theme</vt:lpstr>
      <vt:lpstr>2_Office Theme</vt:lpstr>
      <vt:lpstr>3_Office Theme</vt:lpstr>
      <vt:lpstr>SAP BTP ABAP  on Cloud / RAP  Training</vt:lpstr>
      <vt:lpstr>PowerPoint Presentation</vt:lpstr>
      <vt:lpstr>PowerPoint Presentation</vt:lpstr>
      <vt:lpstr>RAP – The Big picture</vt:lpstr>
      <vt:lpstr>What is a Business Object</vt:lpstr>
      <vt:lpstr>Types of Implementation (Scenario) </vt:lpstr>
      <vt:lpstr>BO Runtime Implementation Types</vt:lpstr>
      <vt:lpstr>Explanation of Flight Data Model</vt:lpstr>
      <vt:lpstr>PowerPoint Presentation</vt:lpstr>
      <vt:lpstr>PowerPoint Presentation</vt:lpstr>
      <vt:lpstr>PowerPoint Presentation</vt:lpstr>
      <vt:lpstr>PowerPoint Presentation</vt:lpstr>
      <vt:lpstr>Types of Implementation (Scenario)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Annotation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43</cp:revision>
  <dcterms:created xsi:type="dcterms:W3CDTF">2023-10-03T21:33:12Z</dcterms:created>
  <dcterms:modified xsi:type="dcterms:W3CDTF">2025-07-22T14:49:07Z</dcterms:modified>
</cp:coreProperties>
</file>